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62" r:id="rId6"/>
    <p:sldId id="263"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FFFD601B-2A5D-455D-93B3-9229BBED7336}" type="datetimeFigureOut">
              <a:rPr lang="en-US" smtClean="0"/>
              <a:t>7/22/2012</a:t>
            </a:fld>
            <a:endParaRPr lang="en-US"/>
          </a:p>
        </p:txBody>
      </p:sp>
      <p:sp>
        <p:nvSpPr>
          <p:cNvPr id="23" name="Slide Number Placeholder 22"/>
          <p:cNvSpPr>
            <a:spLocks noGrp="1"/>
          </p:cNvSpPr>
          <p:nvPr>
            <p:ph type="sldNum" sz="quarter" idx="11"/>
          </p:nvPr>
        </p:nvSpPr>
        <p:spPr/>
        <p:txBody>
          <a:bodyPr/>
          <a:lstStyle/>
          <a:p>
            <a:fld id="{40BA0E2B-C14D-479B-B82D-DAB53FD05B55}"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D601B-2A5D-455D-93B3-9229BBED7336}" type="datetimeFigureOut">
              <a:rPr lang="en-US" smtClean="0"/>
              <a:t>7/22/2012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A0E2B-C14D-479B-B82D-DAB53FD05B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D601B-2A5D-455D-93B3-9229BBED7336}" type="datetimeFigureOut">
              <a:rPr lang="en-US" smtClean="0"/>
              <a:t>7/22/2012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A0E2B-C14D-479B-B82D-DAB53FD05B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FFFD601B-2A5D-455D-93B3-9229BBED7336}" type="datetimeFigureOut">
              <a:rPr lang="en-US" smtClean="0"/>
              <a:t>7/22/2012</a:t>
            </a:fld>
            <a:endParaRPr lang="en-US"/>
          </a:p>
        </p:txBody>
      </p:sp>
      <p:sp>
        <p:nvSpPr>
          <p:cNvPr id="19" name="Slide Number Placeholder 18"/>
          <p:cNvSpPr>
            <a:spLocks noGrp="1"/>
          </p:cNvSpPr>
          <p:nvPr>
            <p:ph type="sldNum" sz="quarter" idx="15"/>
          </p:nvPr>
        </p:nvSpPr>
        <p:spPr/>
        <p:txBody>
          <a:bodyPr/>
          <a:lstStyle/>
          <a:p>
            <a:fld id="{40BA0E2B-C14D-479B-B82D-DAB53FD05B55}"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FFFD601B-2A5D-455D-93B3-9229BBED7336}" type="datetimeFigureOut">
              <a:rPr lang="en-US" smtClean="0"/>
              <a:t>7/22/2012</a:t>
            </a:fld>
            <a:endParaRPr lang="en-US"/>
          </a:p>
        </p:txBody>
      </p:sp>
      <p:sp>
        <p:nvSpPr>
          <p:cNvPr id="20" name="Slide Number Placeholder 19"/>
          <p:cNvSpPr>
            <a:spLocks noGrp="1"/>
          </p:cNvSpPr>
          <p:nvPr>
            <p:ph type="sldNum" sz="quarter" idx="11"/>
          </p:nvPr>
        </p:nvSpPr>
        <p:spPr/>
        <p:txBody>
          <a:bodyPr/>
          <a:lstStyle/>
          <a:p>
            <a:fld id="{40BA0E2B-C14D-479B-B82D-DAB53FD05B55}"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FFFD601B-2A5D-455D-93B3-9229BBED7336}" type="datetimeFigureOut">
              <a:rPr lang="en-US" smtClean="0"/>
              <a:t>7/22/2012</a:t>
            </a:fld>
            <a:endParaRPr lang="en-US"/>
          </a:p>
        </p:txBody>
      </p:sp>
      <p:sp>
        <p:nvSpPr>
          <p:cNvPr id="25" name="Slide Number Placeholder 24"/>
          <p:cNvSpPr>
            <a:spLocks noGrp="1"/>
          </p:cNvSpPr>
          <p:nvPr>
            <p:ph type="sldNum" sz="quarter" idx="16"/>
          </p:nvPr>
        </p:nvSpPr>
        <p:spPr/>
        <p:txBody>
          <a:bodyPr/>
          <a:lstStyle/>
          <a:p>
            <a:fld id="{40BA0E2B-C14D-479B-B82D-DAB53FD05B55}"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FFFD601B-2A5D-455D-93B3-9229BBED7336}" type="datetimeFigureOut">
              <a:rPr lang="en-US" smtClean="0"/>
              <a:t>7/22/2012</a:t>
            </a:fld>
            <a:endParaRPr lang="en-US"/>
          </a:p>
        </p:txBody>
      </p:sp>
      <p:sp>
        <p:nvSpPr>
          <p:cNvPr id="24" name="Slide Number Placeholder 23"/>
          <p:cNvSpPr>
            <a:spLocks noGrp="1"/>
          </p:cNvSpPr>
          <p:nvPr>
            <p:ph type="sldNum" sz="quarter" idx="17"/>
          </p:nvPr>
        </p:nvSpPr>
        <p:spPr/>
        <p:txBody>
          <a:bodyPr/>
          <a:lstStyle/>
          <a:p>
            <a:fld id="{40BA0E2B-C14D-479B-B82D-DAB53FD05B55}"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FFFD601B-2A5D-455D-93B3-9229BBED7336}" type="datetimeFigureOut">
              <a:rPr lang="en-US" smtClean="0"/>
              <a:t>7/22/2012</a:t>
            </a:fld>
            <a:endParaRPr lang="en-US"/>
          </a:p>
        </p:txBody>
      </p:sp>
      <p:sp>
        <p:nvSpPr>
          <p:cNvPr id="14" name="Slide Number Placeholder 13"/>
          <p:cNvSpPr>
            <a:spLocks noGrp="1"/>
          </p:cNvSpPr>
          <p:nvPr>
            <p:ph type="sldNum" sz="quarter" idx="11"/>
          </p:nvPr>
        </p:nvSpPr>
        <p:spPr/>
        <p:txBody>
          <a:bodyPr/>
          <a:lstStyle/>
          <a:p>
            <a:fld id="{40BA0E2B-C14D-479B-B82D-DAB53FD05B55}"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FFFD601B-2A5D-455D-93B3-9229BBED7336}" type="datetimeFigureOut">
              <a:rPr lang="en-US" smtClean="0"/>
              <a:t>7/22/2012</a:t>
            </a:fld>
            <a:endParaRPr lang="en-US"/>
          </a:p>
        </p:txBody>
      </p:sp>
      <p:sp>
        <p:nvSpPr>
          <p:cNvPr id="12" name="Slide Number Placeholder 11"/>
          <p:cNvSpPr>
            <a:spLocks noGrp="1"/>
          </p:cNvSpPr>
          <p:nvPr>
            <p:ph type="sldNum" sz="quarter" idx="11"/>
          </p:nvPr>
        </p:nvSpPr>
        <p:spPr/>
        <p:txBody>
          <a:bodyPr/>
          <a:lstStyle/>
          <a:p>
            <a:fld id="{40BA0E2B-C14D-479B-B82D-DAB53FD05B55}"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FFFD601B-2A5D-455D-93B3-9229BBED7336}" type="datetimeFigureOut">
              <a:rPr lang="en-US" smtClean="0"/>
              <a:t>7/22/2012</a:t>
            </a:fld>
            <a:endParaRPr lang="en-US"/>
          </a:p>
        </p:txBody>
      </p:sp>
      <p:sp>
        <p:nvSpPr>
          <p:cNvPr id="18" name="Slide Number Placeholder 17"/>
          <p:cNvSpPr>
            <a:spLocks noGrp="1"/>
          </p:cNvSpPr>
          <p:nvPr>
            <p:ph type="sldNum" sz="quarter" idx="16"/>
          </p:nvPr>
        </p:nvSpPr>
        <p:spPr/>
        <p:txBody>
          <a:bodyPr/>
          <a:lstStyle/>
          <a:p>
            <a:fld id="{40BA0E2B-C14D-479B-B82D-DAB53FD05B55}"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FFFD601B-2A5D-455D-93B3-9229BBED7336}" type="datetimeFigureOut">
              <a:rPr lang="en-US" smtClean="0"/>
              <a:t>7/22/2012</a:t>
            </a:fld>
            <a:endParaRPr lang="en-US"/>
          </a:p>
        </p:txBody>
      </p:sp>
      <p:sp>
        <p:nvSpPr>
          <p:cNvPr id="20" name="Slide Number Placeholder 19"/>
          <p:cNvSpPr>
            <a:spLocks noGrp="1"/>
          </p:cNvSpPr>
          <p:nvPr>
            <p:ph type="sldNum" sz="quarter" idx="15"/>
          </p:nvPr>
        </p:nvSpPr>
        <p:spPr/>
        <p:txBody>
          <a:bodyPr/>
          <a:lstStyle/>
          <a:p>
            <a:fld id="{40BA0E2B-C14D-479B-B82D-DAB53FD05B55}"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FFFD601B-2A5D-455D-93B3-9229BBED7336}" type="datetimeFigureOut">
              <a:rPr lang="en-US" smtClean="0"/>
              <a:t>7/22/2012</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40BA0E2B-C14D-479B-B82D-DAB53FD05B5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fscmedia.com/web-external/writing-guide/drafting_paragraph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Mrs. McGee</a:t>
            </a:r>
            <a:endParaRPr lang="en-US" dirty="0"/>
          </a:p>
        </p:txBody>
      </p:sp>
      <p:sp>
        <p:nvSpPr>
          <p:cNvPr id="2" name="Title 1"/>
          <p:cNvSpPr>
            <a:spLocks noGrp="1"/>
          </p:cNvSpPr>
          <p:nvPr>
            <p:ph type="title"/>
          </p:nvPr>
        </p:nvSpPr>
        <p:spPr/>
        <p:txBody>
          <a:bodyPr>
            <a:normAutofit fontScale="90000"/>
          </a:bodyPr>
          <a:lstStyle/>
          <a:p>
            <a:r>
              <a:rPr lang="en-US" dirty="0" smtClean="0"/>
              <a:t>Introduction to Writing Effective Paragraphs</a:t>
            </a:r>
            <a:endParaRPr lang="en-US" dirty="0"/>
          </a:p>
        </p:txBody>
      </p:sp>
    </p:spTree>
    <p:extLst>
      <p:ext uri="{BB962C8B-B14F-4D97-AF65-F5344CB8AC3E}">
        <p14:creationId xmlns:p14="http://schemas.microsoft.com/office/powerpoint/2010/main" val="1542272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lnSpcReduction="10000"/>
          </a:bodyPr>
          <a:lstStyle/>
          <a:p>
            <a:r>
              <a:rPr lang="en-US" sz="2400" dirty="0" smtClean="0"/>
              <a:t>Topic Sentence</a:t>
            </a:r>
          </a:p>
          <a:p>
            <a:pPr lvl="1"/>
            <a:r>
              <a:rPr lang="en-US" sz="2400" dirty="0" smtClean="0"/>
              <a:t>Explains the main idea of the paragraph</a:t>
            </a:r>
            <a:endParaRPr lang="en-US" sz="2400" dirty="0" smtClean="0"/>
          </a:p>
          <a:p>
            <a:r>
              <a:rPr lang="en-US" sz="2400" dirty="0" smtClean="0"/>
              <a:t>Focus</a:t>
            </a:r>
          </a:p>
          <a:p>
            <a:pPr lvl="1"/>
            <a:r>
              <a:rPr lang="en-US" sz="2400" dirty="0" smtClean="0"/>
              <a:t>Any given paragraph centers on a single idea</a:t>
            </a:r>
          </a:p>
          <a:p>
            <a:pPr lvl="1"/>
            <a:r>
              <a:rPr lang="en-US" sz="2400" dirty="0" smtClean="0"/>
              <a:t>Every sentence should have a clear and logical connection to the topic sentence</a:t>
            </a:r>
          </a:p>
          <a:p>
            <a:r>
              <a:rPr lang="en-US" sz="2400" dirty="0" smtClean="0"/>
              <a:t>Coherence</a:t>
            </a:r>
          </a:p>
          <a:p>
            <a:pPr lvl="1"/>
            <a:r>
              <a:rPr lang="en-US" sz="2400" dirty="0" smtClean="0"/>
              <a:t>Must have “flow”</a:t>
            </a:r>
          </a:p>
          <a:p>
            <a:pPr lvl="1"/>
            <a:r>
              <a:rPr lang="en-US" sz="2400" dirty="0" smtClean="0"/>
              <a:t>Each sentence is logically connected to the ones before it and after it.</a:t>
            </a:r>
          </a:p>
          <a:p>
            <a:pPr lvl="1"/>
            <a:r>
              <a:rPr lang="en-US" sz="2400" dirty="0" smtClean="0"/>
              <a:t>Uses an organizational pattern</a:t>
            </a:r>
          </a:p>
          <a:p>
            <a:pPr marL="457200" lvl="1" indent="0">
              <a:buNone/>
            </a:pPr>
            <a:endParaRPr lang="en-US" dirty="0" smtClean="0"/>
          </a:p>
        </p:txBody>
      </p:sp>
      <p:sp>
        <p:nvSpPr>
          <p:cNvPr id="2" name="Title 1"/>
          <p:cNvSpPr>
            <a:spLocks noGrp="1"/>
          </p:cNvSpPr>
          <p:nvPr>
            <p:ph type="title"/>
          </p:nvPr>
        </p:nvSpPr>
        <p:spPr/>
        <p:txBody>
          <a:bodyPr/>
          <a:lstStyle/>
          <a:p>
            <a:r>
              <a:rPr lang="en-US" dirty="0" smtClean="0"/>
              <a:t>Important Elements</a:t>
            </a:r>
            <a:endParaRPr lang="en-US" dirty="0"/>
          </a:p>
        </p:txBody>
      </p:sp>
    </p:spTree>
    <p:extLst>
      <p:ext uri="{BB962C8B-B14F-4D97-AF65-F5344CB8AC3E}">
        <p14:creationId xmlns:p14="http://schemas.microsoft.com/office/powerpoint/2010/main" val="2269297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dirty="0" smtClean="0"/>
              <a:t>Example (describe a brief specific instance)</a:t>
            </a:r>
          </a:p>
          <a:p>
            <a:r>
              <a:rPr lang="en-US" dirty="0" smtClean="0"/>
              <a:t>Illustration ( describe a more detailed or complicated example)</a:t>
            </a:r>
          </a:p>
          <a:p>
            <a:r>
              <a:rPr lang="en-US" dirty="0" smtClean="0"/>
              <a:t>Cause and Effect (explain the reasons why and the results of)</a:t>
            </a:r>
          </a:p>
          <a:p>
            <a:r>
              <a:rPr lang="en-US" dirty="0" smtClean="0"/>
              <a:t>Comparison/Contrast (explain similarities or differences)</a:t>
            </a:r>
          </a:p>
          <a:p>
            <a:r>
              <a:rPr lang="en-US" dirty="0" smtClean="0"/>
              <a:t>Analogy (make a comparison between things that seem dissimilar)</a:t>
            </a:r>
          </a:p>
          <a:p>
            <a:r>
              <a:rPr lang="en-US" dirty="0" smtClean="0"/>
              <a:t>Classification (organize different things into categories)</a:t>
            </a:r>
          </a:p>
          <a:p>
            <a:r>
              <a:rPr lang="en-US" dirty="0"/>
              <a:t>Division (describe and explain the parts of one thing)</a:t>
            </a:r>
          </a:p>
          <a:p>
            <a:r>
              <a:rPr lang="en-US" dirty="0"/>
              <a:t>Definition (explain the meaning of a key concept)</a:t>
            </a:r>
          </a:p>
          <a:p>
            <a:r>
              <a:rPr lang="en-US" dirty="0"/>
              <a:t>Narration (tell a story)</a:t>
            </a:r>
          </a:p>
          <a:p>
            <a:r>
              <a:rPr lang="en-US" dirty="0"/>
              <a:t>Description (paint a word picture)</a:t>
            </a:r>
          </a:p>
          <a:p>
            <a:r>
              <a:rPr lang="en-US" dirty="0"/>
              <a:t>Process (explain a sequence)</a:t>
            </a:r>
          </a:p>
          <a:p>
            <a:endParaRPr lang="en-US" dirty="0"/>
          </a:p>
        </p:txBody>
      </p:sp>
      <p:sp>
        <p:nvSpPr>
          <p:cNvPr id="2" name="Title 1"/>
          <p:cNvSpPr>
            <a:spLocks noGrp="1"/>
          </p:cNvSpPr>
          <p:nvPr>
            <p:ph type="title"/>
          </p:nvPr>
        </p:nvSpPr>
        <p:spPr/>
        <p:txBody>
          <a:bodyPr/>
          <a:lstStyle/>
          <a:p>
            <a:r>
              <a:rPr lang="en-US" dirty="0" smtClean="0"/>
              <a:t>Organizational Patterns</a:t>
            </a:r>
            <a:endParaRPr lang="en-US" dirty="0"/>
          </a:p>
        </p:txBody>
      </p:sp>
    </p:spTree>
    <p:extLst>
      <p:ext uri="{BB962C8B-B14F-4D97-AF65-F5344CB8AC3E}">
        <p14:creationId xmlns:p14="http://schemas.microsoft.com/office/powerpoint/2010/main" val="3305972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514350" indent="-514350">
              <a:buAutoNum type="arabicPeriod"/>
            </a:pPr>
            <a:r>
              <a:rPr lang="en-US" sz="2400" dirty="0" smtClean="0"/>
              <a:t>Give the paragraph a topic sentence</a:t>
            </a:r>
          </a:p>
          <a:p>
            <a:pPr marL="514350" indent="-514350">
              <a:buAutoNum type="arabicPeriod"/>
            </a:pPr>
            <a:r>
              <a:rPr lang="en-US" sz="2400" dirty="0" smtClean="0"/>
              <a:t>Give an explanation of the topic sentence; explain your overall thinking about the topic sentence.</a:t>
            </a:r>
          </a:p>
          <a:p>
            <a:pPr marL="514350" indent="-514350">
              <a:buAutoNum type="arabicPeriod"/>
            </a:pPr>
            <a:r>
              <a:rPr lang="en-US" sz="2400" dirty="0" smtClean="0"/>
              <a:t>Give some specific support to your topic sentence in the form of examples or evidence.</a:t>
            </a:r>
          </a:p>
          <a:p>
            <a:pPr marL="514350" indent="-514350">
              <a:buAutoNum type="arabicPeriod"/>
            </a:pPr>
            <a:r>
              <a:rPr lang="en-US" sz="2400" dirty="0" smtClean="0"/>
              <a:t>Explain each piece of support, including how it connects to your controlling idea. (repeat steps 3 and 4 as necessary)</a:t>
            </a:r>
          </a:p>
          <a:p>
            <a:pPr marL="514350" indent="-514350">
              <a:buAutoNum type="arabicPeriod"/>
            </a:pPr>
            <a:r>
              <a:rPr lang="en-US" sz="2400" dirty="0" smtClean="0"/>
              <a:t>Explain the relevance of the ideas in this paragraph to the point in the section of the paper it appears in or to the paper as a whole. (Conclusion Statement)</a:t>
            </a:r>
            <a:endParaRPr lang="en-US" sz="2400" dirty="0"/>
          </a:p>
        </p:txBody>
      </p:sp>
      <p:sp>
        <p:nvSpPr>
          <p:cNvPr id="2" name="Title 1"/>
          <p:cNvSpPr>
            <a:spLocks noGrp="1"/>
          </p:cNvSpPr>
          <p:nvPr>
            <p:ph type="title"/>
          </p:nvPr>
        </p:nvSpPr>
        <p:spPr/>
        <p:txBody>
          <a:bodyPr>
            <a:normAutofit fontScale="90000"/>
          </a:bodyPr>
          <a:lstStyle/>
          <a:p>
            <a:r>
              <a:rPr lang="en-US" dirty="0" smtClean="0"/>
              <a:t>Five Steps to Good Paragraph Development</a:t>
            </a:r>
            <a:endParaRPr lang="en-US" dirty="0"/>
          </a:p>
        </p:txBody>
      </p:sp>
    </p:spTree>
    <p:extLst>
      <p:ext uri="{BB962C8B-B14F-4D97-AF65-F5344CB8AC3E}">
        <p14:creationId xmlns:p14="http://schemas.microsoft.com/office/powerpoint/2010/main" val="1493366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2022948427"/>
              </p:ext>
            </p:extLst>
          </p:nvPr>
        </p:nvGraphicFramePr>
        <p:xfrm>
          <a:off x="457200" y="1295400"/>
          <a:ext cx="8305800" cy="5410199"/>
        </p:xfrm>
        <a:graphic>
          <a:graphicData uri="http://schemas.openxmlformats.org/drawingml/2006/table">
            <a:tbl>
              <a:tblPr/>
              <a:tblGrid>
                <a:gridCol w="3397828"/>
                <a:gridCol w="4907972"/>
              </a:tblGrid>
              <a:tr h="739995">
                <a:tc gridSpan="2">
                  <a:txBody>
                    <a:bodyPr/>
                    <a:lstStyle/>
                    <a:p>
                      <a:pPr algn="l"/>
                      <a:r>
                        <a:rPr lang="en-US" sz="1300" b="1" dirty="0"/>
                        <a:t>This paragraph is well written because it includes an introductory topic sentence, supporting sentences, and a conclusion sentence.</a:t>
                      </a:r>
                      <a:endParaRPr lang="en-US" sz="1300" dirty="0"/>
                    </a:p>
                  </a:txBody>
                  <a:tcPr marL="63821" marR="63821" marT="31910" marB="31910">
                    <a:lnL>
                      <a:noFill/>
                    </a:lnL>
                    <a:lnR>
                      <a:noFill/>
                    </a:lnR>
                    <a:lnT>
                      <a:noFill/>
                    </a:lnT>
                    <a:lnB>
                      <a:noFill/>
                    </a:lnB>
                    <a:solidFill>
                      <a:srgbClr val="FFFF33"/>
                    </a:solidFill>
                  </a:tcPr>
                </a:tc>
                <a:tc hMerge="1">
                  <a:txBody>
                    <a:bodyPr/>
                    <a:lstStyle/>
                    <a:p>
                      <a:endParaRPr lang="en-US"/>
                    </a:p>
                  </a:txBody>
                  <a:tcPr/>
                </a:tc>
              </a:tr>
              <a:tr h="962742">
                <a:tc>
                  <a:txBody>
                    <a:bodyPr/>
                    <a:lstStyle/>
                    <a:p>
                      <a:r>
                        <a:rPr lang="en-US" sz="1300" b="1" dirty="0"/>
                        <a:t>an introductory topic sentence</a:t>
                      </a:r>
                    </a:p>
                  </a:txBody>
                  <a:tcPr marL="63821" marR="63821" marT="31910" marB="31910" anchor="ctr">
                    <a:lnL>
                      <a:noFill/>
                    </a:lnL>
                    <a:lnR>
                      <a:noFill/>
                    </a:lnR>
                    <a:lnT>
                      <a:noFill/>
                    </a:lnT>
                    <a:lnB>
                      <a:noFill/>
                    </a:lnB>
                    <a:solidFill>
                      <a:srgbClr val="FF0000"/>
                    </a:solidFill>
                  </a:tcPr>
                </a:tc>
                <a:tc>
                  <a:txBody>
                    <a:bodyPr/>
                    <a:lstStyle/>
                    <a:p>
                      <a:r>
                        <a:rPr lang="en-US" sz="1300"/>
                        <a:t> </a:t>
                      </a:r>
                    </a:p>
                    <a:p>
                      <a:r>
                        <a:rPr lang="en-US" sz="1300"/>
                        <a:t>Listening with empathy means you listen from your heart, put yourself in that person's shoe. </a:t>
                      </a:r>
                    </a:p>
                  </a:txBody>
                  <a:tcPr marL="63821" marR="63821" marT="31910" marB="31910">
                    <a:lnL>
                      <a:noFill/>
                    </a:lnL>
                    <a:lnR>
                      <a:noFill/>
                    </a:lnR>
                    <a:lnT>
                      <a:noFill/>
                    </a:lnT>
                    <a:lnB>
                      <a:noFill/>
                    </a:lnB>
                  </a:tcPr>
                </a:tc>
              </a:tr>
              <a:tr h="2521973">
                <a:tc>
                  <a:txBody>
                    <a:bodyPr/>
                    <a:lstStyle/>
                    <a:p>
                      <a:r>
                        <a:rPr lang="en-US" sz="1300" b="1" dirty="0"/>
                        <a:t>supporting sentences</a:t>
                      </a:r>
                    </a:p>
                  </a:txBody>
                  <a:tcPr marL="63821" marR="63821" marT="31910" marB="31910" anchor="ctr">
                    <a:lnL>
                      <a:noFill/>
                    </a:lnL>
                    <a:lnR>
                      <a:noFill/>
                    </a:lnR>
                    <a:lnT>
                      <a:noFill/>
                    </a:lnT>
                    <a:lnB>
                      <a:noFill/>
                    </a:lnB>
                    <a:solidFill>
                      <a:srgbClr val="00FF00"/>
                    </a:solidFill>
                  </a:tcPr>
                </a:tc>
                <a:tc>
                  <a:txBody>
                    <a:bodyPr/>
                    <a:lstStyle/>
                    <a:p>
                      <a:r>
                        <a:rPr lang="en-US" sz="1300"/>
                        <a:t>If you listen with empathy, you are not judging the person's way of expressing himself or herself. Listening with empathy means asking yourself, “Why is this person sounding so angry, upset?” “What is he or she asking for?” “What can I say or do to be supportive or helpful?” Listening with empathy is applied to problem situations, especially when anger is circulating between people talking. </a:t>
                      </a:r>
                    </a:p>
                  </a:txBody>
                  <a:tcPr marL="63821" marR="63821" marT="31910" marB="31910" anchor="ctr">
                    <a:lnL>
                      <a:noFill/>
                    </a:lnL>
                    <a:lnR>
                      <a:noFill/>
                    </a:lnR>
                    <a:lnT>
                      <a:noFill/>
                    </a:lnT>
                    <a:lnB>
                      <a:noFill/>
                    </a:lnB>
                  </a:tcPr>
                </a:tc>
              </a:tr>
              <a:tr h="1185489">
                <a:tc>
                  <a:txBody>
                    <a:bodyPr/>
                    <a:lstStyle/>
                    <a:p>
                      <a:r>
                        <a:rPr lang="en-US" sz="1300" b="1"/>
                        <a:t>a conclusion sentence</a:t>
                      </a:r>
                      <a:endParaRPr lang="en-US" sz="1300"/>
                    </a:p>
                  </a:txBody>
                  <a:tcPr marL="63821" marR="63821" marT="31910" marB="31910" anchor="ctr">
                    <a:lnL>
                      <a:noFill/>
                    </a:lnL>
                    <a:lnR>
                      <a:noFill/>
                    </a:lnR>
                    <a:lnT>
                      <a:noFill/>
                    </a:lnT>
                    <a:lnB>
                      <a:noFill/>
                    </a:lnB>
                    <a:solidFill>
                      <a:srgbClr val="3333FF"/>
                    </a:solidFill>
                  </a:tcPr>
                </a:tc>
                <a:tc>
                  <a:txBody>
                    <a:bodyPr/>
                    <a:lstStyle/>
                    <a:p>
                      <a:r>
                        <a:rPr lang="en-US" sz="1300" dirty="0"/>
                        <a:t>If you can figure out what makes this person behave and talk angry and understand this person's feeling of anger, then you must have listened this person with empathy. </a:t>
                      </a:r>
                    </a:p>
                  </a:txBody>
                  <a:tcPr marL="63821" marR="63821" marT="31910" marB="31910" anchor="ctr">
                    <a:lnL>
                      <a:noFill/>
                    </a:lnL>
                    <a:lnR>
                      <a:noFill/>
                    </a:lnR>
                    <a:lnT>
                      <a:noFill/>
                    </a:lnT>
                    <a:lnB>
                      <a:noFill/>
                    </a:lnB>
                  </a:tcPr>
                </a:tc>
              </a:tr>
            </a:tbl>
          </a:graphicData>
        </a:graphic>
      </p:graphicFrame>
      <p:sp>
        <p:nvSpPr>
          <p:cNvPr id="2" name="Title 1"/>
          <p:cNvSpPr>
            <a:spLocks noGrp="1"/>
          </p:cNvSpPr>
          <p:nvPr>
            <p:ph type="title"/>
          </p:nvPr>
        </p:nvSpPr>
        <p:spPr/>
        <p:txBody>
          <a:bodyPr/>
          <a:lstStyle/>
          <a:p>
            <a:r>
              <a:rPr lang="en-US" dirty="0" smtClean="0"/>
              <a:t>Example</a:t>
            </a:r>
            <a:endParaRPr lang="en-US" dirty="0"/>
          </a:p>
        </p:txBody>
      </p:sp>
    </p:spTree>
    <p:extLst>
      <p:ext uri="{BB962C8B-B14F-4D97-AF65-F5344CB8AC3E}">
        <p14:creationId xmlns:p14="http://schemas.microsoft.com/office/powerpoint/2010/main" val="596742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smtClean="0"/>
              <a:t>Answer the following questions</a:t>
            </a:r>
          </a:p>
          <a:p>
            <a:pPr lvl="1"/>
            <a:r>
              <a:rPr lang="en-US" dirty="0" smtClean="0"/>
              <a:t>What is the topic of the above paragraph?</a:t>
            </a:r>
          </a:p>
          <a:p>
            <a:pPr lvl="1"/>
            <a:r>
              <a:rPr lang="en-US" dirty="0" smtClean="0"/>
              <a:t>What ideas do you find in the supporting sentences?</a:t>
            </a:r>
          </a:p>
          <a:p>
            <a:pPr lvl="1"/>
            <a:r>
              <a:rPr lang="en-US" dirty="0" smtClean="0"/>
              <a:t>Do the supporting sentences explain the topic sentence?</a:t>
            </a:r>
          </a:p>
          <a:p>
            <a:pPr lvl="1"/>
            <a:r>
              <a:rPr lang="en-US" dirty="0" smtClean="0"/>
              <a:t>What is empathy according to the author?</a:t>
            </a:r>
            <a:endParaRPr lang="en-US" dirty="0"/>
          </a:p>
        </p:txBody>
      </p:sp>
      <p:sp>
        <p:nvSpPr>
          <p:cNvPr id="2" name="Title 1"/>
          <p:cNvSpPr>
            <a:spLocks noGrp="1"/>
          </p:cNvSpPr>
          <p:nvPr>
            <p:ph type="title"/>
          </p:nvPr>
        </p:nvSpPr>
        <p:spPr/>
        <p:txBody>
          <a:bodyPr/>
          <a:lstStyle/>
          <a:p>
            <a:r>
              <a:rPr lang="en-US" dirty="0" smtClean="0"/>
              <a:t>Exercise 1</a:t>
            </a:r>
            <a:endParaRPr lang="en-US" dirty="0"/>
          </a:p>
        </p:txBody>
      </p:sp>
    </p:spTree>
    <p:extLst>
      <p:ext uri="{BB962C8B-B14F-4D97-AF65-F5344CB8AC3E}">
        <p14:creationId xmlns:p14="http://schemas.microsoft.com/office/powerpoint/2010/main" val="2155870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smtClean="0">
                <a:hlinkClick r:id="rId2"/>
              </a:rPr>
              <a:t>http://www.fscmedia.com/web-external/writing-guide/drafting_paragraphs.html</a:t>
            </a:r>
            <a:endParaRPr lang="en-US" dirty="0" smtClean="0"/>
          </a:p>
          <a:p>
            <a:r>
              <a:rPr lang="en-US" dirty="0" smtClean="0"/>
              <a:t>http://www.onlinetutorforenglish.com/sat-preparation/examples-for-good-paragraph.php</a:t>
            </a:r>
            <a:endParaRPr lang="en-US" dirty="0"/>
          </a:p>
        </p:txBody>
      </p:sp>
      <p:sp>
        <p:nvSpPr>
          <p:cNvPr id="2" name="Title 1"/>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32317313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203</TotalTime>
  <Words>454</Words>
  <Application>Microsoft Office PowerPoint</Application>
  <PresentationFormat>On-screen Show (4:3)</PresentationFormat>
  <Paragraphs>48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Mylar</vt:lpstr>
      <vt:lpstr>Introduction to Writing Effective Paragraphs</vt:lpstr>
      <vt:lpstr>Important Elements</vt:lpstr>
      <vt:lpstr>Organizational Patterns</vt:lpstr>
      <vt:lpstr>Five Steps to Good Paragraph Development</vt:lpstr>
      <vt:lpstr>Example</vt:lpstr>
      <vt:lpstr>Exercise 1</vt:lpstr>
      <vt:lpstr>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Paragraphs</dc:title>
  <dc:creator>Luke</dc:creator>
  <cp:lastModifiedBy>Luke</cp:lastModifiedBy>
  <cp:revision>7</cp:revision>
  <dcterms:created xsi:type="dcterms:W3CDTF">2012-07-23T00:10:14Z</dcterms:created>
  <dcterms:modified xsi:type="dcterms:W3CDTF">2012-07-23T03:33:15Z</dcterms:modified>
</cp:coreProperties>
</file>